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Aptos Serif" panose="02020604070405020304" pitchFamily="18" charset="0"/>
      <p:regular r:id="rId12"/>
      <p:bold r:id="rId13"/>
      <p:italic r:id="rId14"/>
      <p:boldItalic r:id="rId15"/>
    </p:embeddedFont>
    <p:embeddedFont>
      <p:font typeface="Barlow" panose="00000500000000000000" pitchFamily="2" charset="0"/>
      <p:regular r:id="rId16"/>
    </p:embeddedFont>
    <p:embeddedFont>
      <p:font typeface="Century Schoolbook" panose="02040604050505020304" pitchFamily="18" charset="0"/>
      <p:regular r:id="rId17"/>
      <p:bold r:id="rId18"/>
      <p:italic r:id="rId19"/>
      <p:boldItalic r:id="rId20"/>
    </p:embeddedFont>
    <p:embeddedFont>
      <p:font typeface="Spline Sans Bold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C6B0"/>
    <a:srgbClr val="959E93"/>
    <a:srgbClr val="C5D8C4"/>
    <a:srgbClr val="B6CAB3"/>
    <a:srgbClr val="B7CBB4"/>
    <a:srgbClr val="B6CBB6"/>
    <a:srgbClr val="37A7E7"/>
    <a:srgbClr val="283976"/>
    <a:srgbClr val="29DDDA"/>
    <a:srgbClr val="16FF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6666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978" y="715120"/>
            <a:ext cx="7415927" cy="1371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800"/>
              </a:lnSpc>
              <a:buNone/>
            </a:pPr>
            <a:r>
              <a:rPr lang="en-US" sz="8600" b="1" dirty="0">
                <a:solidFill>
                  <a:srgbClr val="F0FCFF"/>
                </a:solidFill>
                <a:latin typeface="Century Schoolbook" panose="02040604050505020304" pitchFamily="18" charset="0"/>
                <a:ea typeface="Spline Sans Bold" pitchFamily="34" charset="-122"/>
                <a:cs typeface="Aptos Serif" panose="02020604070405020304" pitchFamily="18" charset="0"/>
              </a:rPr>
              <a:t>SmartWage</a:t>
            </a:r>
            <a:endParaRPr lang="en-US" sz="8600" dirty="0">
              <a:latin typeface="Century Schoolbook" panose="02040604050505020304" pitchFamily="18" charset="0"/>
              <a:cs typeface="Aptos Serif" panose="0202060407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1685741" y="240172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Tax Management</a:t>
            </a:r>
            <a:endParaRPr lang="en-US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911775" y="3736817"/>
            <a:ext cx="7034332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0FCFF"/>
                </a:solidFill>
                <a:latin typeface="Aptos Serif" panose="020B0502040204020203" pitchFamily="18" charset="0"/>
                <a:ea typeface="Spline Sans Bold" pitchFamily="34" charset="-122"/>
                <a:cs typeface="Aptos Serif" panose="020B0502040204020203" pitchFamily="18" charset="0"/>
              </a:rPr>
              <a:t>A mobile app to simplify Irish tax calculations!</a:t>
            </a:r>
            <a:endParaRPr lang="en-US" sz="2550" dirty="0">
              <a:latin typeface="Aptos Serif" panose="020B0502040204020203" pitchFamily="18" charset="0"/>
              <a:cs typeface="Aptos Serif" panose="020B0502040204020203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301582" y="4782728"/>
            <a:ext cx="62547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Dorset College Dublin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-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Final Project - BSC30924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301582" y="608046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2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Developers :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301582" y="6483787"/>
            <a:ext cx="2552462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Filipe Lutz - 25956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300763" y="7037128"/>
            <a:ext cx="3250763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Vinicius Miranda - 70973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5328283" y="6076892"/>
            <a:ext cx="268521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2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Supervisor :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329084" y="6483787"/>
            <a:ext cx="1712952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WenHao Fu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5498353" y="6501223"/>
            <a:ext cx="268521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9221" y="426847"/>
            <a:ext cx="1978737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The Problem: 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778943" y="1148544"/>
            <a:ext cx="5665818" cy="624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4000" b="1" dirty="0">
                <a:solidFill>
                  <a:srgbClr val="F0FCFF"/>
                </a:solidFill>
                <a:latin typeface="Aptos Serif" panose="02020604070405020304" pitchFamily="18" charset="0"/>
                <a:ea typeface="Spline Sans Bold" pitchFamily="34" charset="-122"/>
                <a:cs typeface="Aptos Serif" panose="02020604070405020304" pitchFamily="18" charset="0"/>
              </a:rPr>
              <a:t>Tax Calculation Complexity</a:t>
            </a:r>
            <a:endParaRPr lang="en-US" sz="4000" dirty="0">
              <a:latin typeface="Aptos Serif" panose="02020604070405020304" pitchFamily="18" charset="0"/>
              <a:cs typeface="Aptos Serif" panose="0202060407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048375" y="2418785"/>
            <a:ext cx="505778" cy="505778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1424" y="2484329"/>
            <a:ext cx="299680" cy="374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78943" y="2485908"/>
            <a:ext cx="3507105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Complicated Tax System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029221" y="3207605"/>
            <a:ext cx="8325898" cy="505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USC, PAYE, and PRSI hard to track, especially with multiple incomes.</a:t>
            </a:r>
            <a:endParaRPr lang="en-US" sz="2200" dirty="0"/>
          </a:p>
        </p:txBody>
      </p:sp>
      <p:sp>
        <p:nvSpPr>
          <p:cNvPr id="9" name="Shape 5"/>
          <p:cNvSpPr/>
          <p:nvPr/>
        </p:nvSpPr>
        <p:spPr>
          <a:xfrm>
            <a:off x="6048375" y="3965615"/>
            <a:ext cx="505778" cy="505778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1424" y="4031159"/>
            <a:ext cx="299680" cy="37469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778943" y="4031159"/>
            <a:ext cx="3426857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Lack of Real-time Clarity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6048375" y="4711457"/>
            <a:ext cx="6839903" cy="449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Employees struggle to estimate their real tax liability.</a:t>
            </a:r>
            <a:endParaRPr lang="en-US" sz="2200" dirty="0"/>
          </a:p>
        </p:txBody>
      </p:sp>
      <p:sp>
        <p:nvSpPr>
          <p:cNvPr id="13" name="Shape 8"/>
          <p:cNvSpPr/>
          <p:nvPr/>
        </p:nvSpPr>
        <p:spPr>
          <a:xfrm>
            <a:off x="6048375" y="5454020"/>
            <a:ext cx="505778" cy="505778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1424" y="5519563"/>
            <a:ext cx="299680" cy="37469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6778943" y="5513855"/>
            <a:ext cx="2997518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Stress and Confusion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0"/>
          <p:cNvSpPr/>
          <p:nvPr/>
        </p:nvSpPr>
        <p:spPr>
          <a:xfrm>
            <a:off x="6048375" y="6214440"/>
            <a:ext cx="7392532" cy="537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Uncertainty about tax obligations can lead to financial stress.</a:t>
            </a:r>
            <a:endParaRPr lang="en-US" sz="22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B01A379-2B3C-2A70-10E2-D05BE3074DB1}"/>
              </a:ext>
            </a:extLst>
          </p:cNvPr>
          <p:cNvSpPr/>
          <p:nvPr/>
        </p:nvSpPr>
        <p:spPr>
          <a:xfrm>
            <a:off x="12582026" y="7649736"/>
            <a:ext cx="1986439" cy="537191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BD4196-39CE-5883-78AF-C3AEE69A56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69118" y="7711986"/>
            <a:ext cx="1812254" cy="4126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7090" y="300484"/>
            <a:ext cx="2105173" cy="362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5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The Solution: 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385207" y="898655"/>
            <a:ext cx="5346383" cy="603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4000" b="1" dirty="0">
                <a:solidFill>
                  <a:srgbClr val="F0FCFF"/>
                </a:solidFill>
                <a:latin typeface="Aptos Serif" panose="02020604070405020304" pitchFamily="18" charset="0"/>
                <a:ea typeface="Spline Sans Bold" pitchFamily="34" charset="-122"/>
                <a:cs typeface="Aptos Serif" panose="02020604070405020304" pitchFamily="18" charset="0"/>
              </a:rPr>
              <a:t>SmartWage Mobile App</a:t>
            </a:r>
            <a:endParaRPr lang="en-US" sz="4000" dirty="0">
              <a:latin typeface="Aptos Serif" panose="02020604070405020304" pitchFamily="18" charset="0"/>
              <a:cs typeface="Aptos Serif" panose="0202060407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247090" y="1866781"/>
            <a:ext cx="7622619" cy="1842254"/>
          </a:xfrm>
          <a:prstGeom prst="roundRect">
            <a:avLst>
              <a:gd name="adj" fmla="val 1769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sp>
        <p:nvSpPr>
          <p:cNvPr id="6" name="Text 3"/>
          <p:cNvSpPr/>
          <p:nvPr/>
        </p:nvSpPr>
        <p:spPr>
          <a:xfrm>
            <a:off x="6487239" y="2106930"/>
            <a:ext cx="3663910" cy="362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Automated Tax Breakdown</a:t>
            </a:r>
            <a:endParaRPr lang="en-US" sz="2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487239" y="2599492"/>
            <a:ext cx="7142321" cy="869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Instantly calculates taxes based on Revenue guidelines.
(PAYE, USC, PRSI and Tax Credits)</a:t>
            </a:r>
            <a:endParaRPr lang="en-US" sz="2100" dirty="0"/>
          </a:p>
        </p:txBody>
      </p:sp>
      <p:sp>
        <p:nvSpPr>
          <p:cNvPr id="8" name="Shape 5"/>
          <p:cNvSpPr/>
          <p:nvPr/>
        </p:nvSpPr>
        <p:spPr>
          <a:xfrm>
            <a:off x="6247090" y="3926324"/>
            <a:ext cx="7622619" cy="1407557"/>
          </a:xfrm>
          <a:prstGeom prst="roundRect">
            <a:avLst>
              <a:gd name="adj" fmla="val 23162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sp>
        <p:nvSpPr>
          <p:cNvPr id="9" name="Text 6"/>
          <p:cNvSpPr/>
          <p:nvPr/>
        </p:nvSpPr>
        <p:spPr>
          <a:xfrm>
            <a:off x="6487239" y="4166473"/>
            <a:ext cx="3095982" cy="362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User-friendly Interface</a:t>
            </a:r>
            <a:endParaRPr lang="en-US" sz="2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487239" y="4659035"/>
            <a:ext cx="7142321" cy="4346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Easily add multiple income and expenses.</a:t>
            </a:r>
            <a:endParaRPr lang="en-US" sz="2100" dirty="0"/>
          </a:p>
        </p:txBody>
      </p:sp>
      <p:sp>
        <p:nvSpPr>
          <p:cNvPr id="11" name="Shape 8"/>
          <p:cNvSpPr/>
          <p:nvPr/>
        </p:nvSpPr>
        <p:spPr>
          <a:xfrm>
            <a:off x="6247090" y="5551170"/>
            <a:ext cx="7622619" cy="1842254"/>
          </a:xfrm>
          <a:prstGeom prst="roundRect">
            <a:avLst>
              <a:gd name="adj" fmla="val 1769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sp>
        <p:nvSpPr>
          <p:cNvPr id="12" name="Text 9"/>
          <p:cNvSpPr/>
          <p:nvPr/>
        </p:nvSpPr>
        <p:spPr>
          <a:xfrm>
            <a:off x="6487239" y="5791319"/>
            <a:ext cx="3734514" cy="362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Accurate Net Pay Estimates</a:t>
            </a:r>
            <a:endParaRPr lang="en-US" sz="2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487239" y="6283881"/>
            <a:ext cx="7142321" cy="869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It helps employees to understand how much tax they under or over paid.</a:t>
            </a:r>
            <a:endParaRPr lang="en-US" sz="21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9E4C9A-545E-254E-D715-C675C79F2EA6}"/>
              </a:ext>
            </a:extLst>
          </p:cNvPr>
          <p:cNvSpPr/>
          <p:nvPr/>
        </p:nvSpPr>
        <p:spPr>
          <a:xfrm>
            <a:off x="12582026" y="7763947"/>
            <a:ext cx="1986439" cy="362187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7301CF3-A916-FA79-3888-1BC24E79A9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69118" y="7711986"/>
            <a:ext cx="1812254" cy="4126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12930" y="492235"/>
            <a:ext cx="4604540" cy="680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Project Motivation</a:t>
            </a:r>
            <a:endParaRPr lang="en-US" sz="4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736" y="1778837"/>
            <a:ext cx="2131219" cy="15097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451181" y="2508214"/>
            <a:ext cx="344210" cy="430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27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1</a:t>
            </a:r>
            <a:endParaRPr lang="en-US" sz="2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4750152" y="2638110"/>
            <a:ext cx="9296596" cy="4126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E0E4E6"/>
                </a:solidFill>
                <a:latin typeface="Arial" panose="020B0604020202020204" pitchFamily="34" charset="0"/>
                <a:ea typeface="Spline Sans Bold"/>
                <a:cs typeface="Arial" panose="020B0604020202020204" pitchFamily="34" charset="0"/>
              </a:rPr>
              <a:t>A lot of tax credit/relief goes unclaimed because people don't know how it works.</a:t>
            </a:r>
            <a:endParaRPr lang="en-US" sz="2000" dirty="0">
              <a:latin typeface="Arial" panose="020B0604020202020204" pitchFamily="34" charset="0"/>
              <a:ea typeface="Spline Sans Bold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 flipV="1">
            <a:off x="4750152" y="3258190"/>
            <a:ext cx="9296596" cy="45719"/>
          </a:xfrm>
          <a:prstGeom prst="roundRect">
            <a:avLst>
              <a:gd name="adj" fmla="val 2409918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E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126" y="3349748"/>
            <a:ext cx="4262438" cy="150971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451181" y="3889458"/>
            <a:ext cx="344210" cy="430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27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2</a:t>
            </a:r>
            <a:endParaRPr lang="en-US" sz="2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5815761" y="3613807"/>
            <a:ext cx="1722463" cy="354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Market Gap: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5815762" y="4874818"/>
            <a:ext cx="8230986" cy="45719"/>
          </a:xfrm>
          <a:prstGeom prst="roundRect">
            <a:avLst>
              <a:gd name="adj" fmla="val 2409918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IE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517" y="4920659"/>
            <a:ext cx="6393656" cy="150971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451181" y="5460369"/>
            <a:ext cx="344210" cy="430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27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3</a:t>
            </a:r>
            <a:endParaRPr lang="en-US" sz="2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6820173" y="5117835"/>
            <a:ext cx="1755115" cy="342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Social Good: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3110315" y="6729334"/>
            <a:ext cx="8409770" cy="783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"Understand Irish tax was personally difficult, especially managing multiple jobs. We realized there's no mobile app solving this, so we built one"</a:t>
            </a:r>
            <a:endParaRPr lang="en-US" sz="19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2978E-8A8A-9683-964E-B33DDE84458E}"/>
              </a:ext>
            </a:extLst>
          </p:cNvPr>
          <p:cNvSpPr/>
          <p:nvPr/>
        </p:nvSpPr>
        <p:spPr>
          <a:xfrm>
            <a:off x="12535495" y="7628344"/>
            <a:ext cx="1986439" cy="537191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9BDFE6A-11CD-4E75-124B-B031E3398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69118" y="7711986"/>
            <a:ext cx="1812254" cy="4126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5001E93-5DB2-24F1-D5B3-07C85152BA82}"/>
              </a:ext>
            </a:extLst>
          </p:cNvPr>
          <p:cNvSpPr txBox="1"/>
          <p:nvPr/>
        </p:nvSpPr>
        <p:spPr>
          <a:xfrm>
            <a:off x="4658588" y="1979358"/>
            <a:ext cx="2433588" cy="416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Tax Complexity: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84C9E9-CEEA-D02B-37AA-3345C9BA5477}"/>
              </a:ext>
            </a:extLst>
          </p:cNvPr>
          <p:cNvSpPr txBox="1"/>
          <p:nvPr/>
        </p:nvSpPr>
        <p:spPr>
          <a:xfrm>
            <a:off x="5748883" y="4221587"/>
            <a:ext cx="56449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No existing mobile app for Irish tax calculation.</a:t>
            </a:r>
            <a:endParaRPr lang="en-I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Shape 6">
            <a:extLst>
              <a:ext uri="{FF2B5EF4-FFF2-40B4-BE49-F238E27FC236}">
                <a16:creationId xmlns:a16="http://schemas.microsoft.com/office/drawing/2014/main" id="{528CA048-DEEE-AF1A-154D-AA71A2DD381D}"/>
              </a:ext>
            </a:extLst>
          </p:cNvPr>
          <p:cNvSpPr/>
          <p:nvPr/>
        </p:nvSpPr>
        <p:spPr>
          <a:xfrm>
            <a:off x="6850380" y="6384653"/>
            <a:ext cx="7196368" cy="45719"/>
          </a:xfrm>
          <a:prstGeom prst="roundRect">
            <a:avLst>
              <a:gd name="adj" fmla="val 2409918"/>
            </a:avLst>
          </a:prstGeom>
          <a:solidFill>
            <a:srgbClr val="37A6E7"/>
          </a:solidFill>
          <a:ln/>
        </p:spPr>
        <p:txBody>
          <a:bodyPr/>
          <a:lstStyle/>
          <a:p>
            <a:endParaRPr lang="en-IE" dirty="0">
              <a:highlight>
                <a:srgbClr val="FFFF00"/>
              </a:highligh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FD8501-CCB8-9F10-E3DA-585E05AE5995}"/>
              </a:ext>
            </a:extLst>
          </p:cNvPr>
          <p:cNvSpPr txBox="1"/>
          <p:nvPr/>
        </p:nvSpPr>
        <p:spPr>
          <a:xfrm>
            <a:off x="6717714" y="5578689"/>
            <a:ext cx="722657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The app help employees to make informed financial decisions and understand tax liability.</a:t>
            </a:r>
            <a:endParaRPr lang="en-I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304276" y="755381"/>
            <a:ext cx="416516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Target Audience</a:t>
            </a:r>
            <a:endParaRPr lang="en-US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8755" y="2272050"/>
            <a:ext cx="987504" cy="98750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019307" y="2077264"/>
            <a:ext cx="125360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Students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4019307" y="2568278"/>
            <a:ext cx="22267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Working Part-time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4019307" y="3085938"/>
            <a:ext cx="3590533" cy="446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(Usually have more than one job)</a:t>
            </a:r>
            <a:endParaRPr lang="en-US" sz="20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1147" y="4409033"/>
            <a:ext cx="987504" cy="98750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019307" y="4455726"/>
            <a:ext cx="222670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Employees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4019307" y="4946741"/>
            <a:ext cx="2991093" cy="469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Seeking financial clarity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458754" y="6142563"/>
            <a:ext cx="5059645" cy="908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00"/>
              </a:lnSpc>
              <a:buSzPct val="100000"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Employees in Ireland who need better insight into their tax contribution.</a:t>
            </a:r>
            <a:endParaRPr lang="en-US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42FC7B6-0F52-6577-7131-82A876459C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9616" y="7641542"/>
            <a:ext cx="1812254" cy="4126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82322" y="1284475"/>
            <a:ext cx="7802443" cy="558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65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Building SmartWage</a:t>
            </a:r>
            <a:endParaRPr lang="en-US" sz="6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146453" y="3451826"/>
            <a:ext cx="152356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5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Tech Stack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146453" y="4298123"/>
            <a:ext cx="525053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Frontend: Kotlin + Jetpack Compose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146453" y="4779492"/>
            <a:ext cx="525053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Backend: Firebase + Room DB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146453" y="5260862"/>
            <a:ext cx="525053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Authentication: Firebase Auth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6396990" y="3446502"/>
            <a:ext cx="182014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5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Development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396990" y="4298123"/>
            <a:ext cx="209446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Agile approach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6396989" y="4779492"/>
            <a:ext cx="334414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UI/UX-driven development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6396990" y="5260862"/>
            <a:ext cx="137310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Testing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10526653" y="3446502"/>
            <a:ext cx="127853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5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Tax Rules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0526653" y="4298123"/>
            <a:ext cx="282285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Revenue.ie guidelines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10526653" y="4779492"/>
            <a:ext cx="20241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Tax Rate 2025</a:t>
            </a:r>
            <a:endParaRPr 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476BFF-7689-9192-FC35-06B9928F1661}"/>
              </a:ext>
            </a:extLst>
          </p:cNvPr>
          <p:cNvSpPr/>
          <p:nvPr/>
        </p:nvSpPr>
        <p:spPr>
          <a:xfrm>
            <a:off x="12582026" y="7649736"/>
            <a:ext cx="1986439" cy="537191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F4013B4-8676-D83D-F65A-035A20870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9118" y="7711986"/>
            <a:ext cx="1812254" cy="4126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72111" y="536519"/>
            <a:ext cx="3993355" cy="676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6500" b="1" dirty="0">
                <a:solidFill>
                  <a:srgbClr val="F0FCFF"/>
                </a:solidFill>
                <a:latin typeface="Aptos Serif" panose="02020604070405020304" pitchFamily="18" charset="0"/>
                <a:ea typeface="Spline Sans Bold" pitchFamily="34" charset="-122"/>
                <a:cs typeface="Aptos Serif" panose="02020604070405020304" pitchFamily="18" charset="0"/>
              </a:rPr>
              <a:t>Live Demo</a:t>
            </a:r>
            <a:endParaRPr lang="en-US" sz="6500" dirty="0">
              <a:latin typeface="Aptos Serif" panose="02020604070405020304" pitchFamily="18" charset="0"/>
              <a:cs typeface="Aptos Serif" panose="0202060407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2862" y="1647945"/>
            <a:ext cx="1218605" cy="14623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556989" y="1891666"/>
            <a:ext cx="2009412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0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Income Input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8556988" y="2334846"/>
            <a:ext cx="4745628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Enter payslips with gross pay and taxes paid.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2862" y="3110271"/>
            <a:ext cx="1218605" cy="14623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558929" y="3308896"/>
            <a:ext cx="212117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0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Expense Input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8558929" y="3815134"/>
            <a:ext cx="4481870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Enter rent or tuition fee paid if applicable.</a:t>
            </a:r>
            <a:endParaRPr lang="en-US" sz="22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2862" y="4572596"/>
            <a:ext cx="1218605" cy="14623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556987" y="4771834"/>
            <a:ext cx="27080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0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View Tax Breakdown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8556988" y="5279845"/>
            <a:ext cx="4400590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See expected taxes and net pay instantly.</a:t>
            </a:r>
            <a:endParaRPr lang="en-US" sz="22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72862" y="6034922"/>
            <a:ext cx="1218605" cy="146232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558929" y="6206639"/>
            <a:ext cx="1836692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0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Get Insights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8556987" y="6715763"/>
            <a:ext cx="360653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Understand over/underpayment.</a:t>
            </a:r>
            <a:endParaRPr lang="en-US" sz="22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C5856A-E735-37C8-3E8F-5CDC51773D96}"/>
              </a:ext>
            </a:extLst>
          </p:cNvPr>
          <p:cNvSpPr/>
          <p:nvPr/>
        </p:nvSpPr>
        <p:spPr>
          <a:xfrm>
            <a:off x="12582026" y="7649736"/>
            <a:ext cx="1986439" cy="537191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1C0142C-9F97-03B7-EEB9-33D46BCFA4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69118" y="7711986"/>
            <a:ext cx="1812254" cy="4126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CB02C828-145F-DD4B-A1FA-B34060D5B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4666" y="0"/>
            <a:ext cx="6795734" cy="825356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3924" y="570229"/>
            <a:ext cx="376007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000" b="1" dirty="0">
                <a:solidFill>
                  <a:schemeClr val="bg1"/>
                </a:solidFill>
                <a:latin typeface="Aptos Serif" panose="02020604070405020304" pitchFamily="18" charset="0"/>
                <a:ea typeface="Spline Sans Bold" pitchFamily="34" charset="-122"/>
                <a:cs typeface="Aptos Serif" panose="02020604070405020304" pitchFamily="18" charset="0"/>
              </a:rPr>
              <a:t>Project Timeline</a:t>
            </a:r>
            <a:endParaRPr lang="en-US" sz="4000" dirty="0">
              <a:solidFill>
                <a:schemeClr val="bg1"/>
              </a:solidFill>
              <a:latin typeface="Aptos Serif" panose="02020604070405020304" pitchFamily="18" charset="0"/>
              <a:cs typeface="Aptos Serif" panose="0202060407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915315" y="2331958"/>
            <a:ext cx="66802" cy="3707620"/>
          </a:xfrm>
          <a:prstGeom prst="roundRect">
            <a:avLst>
              <a:gd name="adj" fmla="val 1215000"/>
            </a:avLst>
          </a:prstGeom>
          <a:solidFill>
            <a:srgbClr val="FFFFFF">
              <a:alpha val="24000"/>
            </a:srgbClr>
          </a:solidFill>
          <a:ln>
            <a:solidFill>
              <a:schemeClr val="bg1"/>
            </a:solidFill>
          </a:ln>
        </p:spPr>
        <p:txBody>
          <a:bodyPr/>
          <a:lstStyle/>
          <a:p>
            <a:endParaRPr lang="en-IE" dirty="0"/>
          </a:p>
        </p:txBody>
      </p:sp>
      <p:sp>
        <p:nvSpPr>
          <p:cNvPr id="5" name="Shape 2"/>
          <p:cNvSpPr/>
          <p:nvPr/>
        </p:nvSpPr>
        <p:spPr>
          <a:xfrm>
            <a:off x="1198871" y="2493063"/>
            <a:ext cx="740569" cy="30480"/>
          </a:xfrm>
          <a:prstGeom prst="roundRect">
            <a:avLst>
              <a:gd name="adj" fmla="val 1215000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E">
              <a:solidFill>
                <a:srgbClr val="16FFBB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673924" y="223064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sp>
        <p:nvSpPr>
          <p:cNvPr id="7" name="Text 4"/>
          <p:cNvSpPr/>
          <p:nvPr/>
        </p:nvSpPr>
        <p:spPr>
          <a:xfrm>
            <a:off x="876205" y="2375071"/>
            <a:ext cx="134005" cy="252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1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022189" y="2381937"/>
            <a:ext cx="1667796" cy="321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000" b="1" dirty="0">
                <a:solidFill>
                  <a:srgbClr val="16FFBB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Research</a:t>
            </a:r>
            <a:endParaRPr lang="en-US" sz="3000" dirty="0">
              <a:solidFill>
                <a:srgbClr val="16FF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1198871" y="3576413"/>
            <a:ext cx="740569" cy="30480"/>
          </a:xfrm>
          <a:prstGeom prst="roundRect">
            <a:avLst>
              <a:gd name="adj" fmla="val 1215000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IE"/>
          </a:p>
        </p:txBody>
      </p:sp>
      <p:sp>
        <p:nvSpPr>
          <p:cNvPr id="10" name="Shape 7"/>
          <p:cNvSpPr/>
          <p:nvPr/>
        </p:nvSpPr>
        <p:spPr>
          <a:xfrm>
            <a:off x="673924" y="331399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sp>
        <p:nvSpPr>
          <p:cNvPr id="11" name="Text 8"/>
          <p:cNvSpPr/>
          <p:nvPr/>
        </p:nvSpPr>
        <p:spPr>
          <a:xfrm>
            <a:off x="855103" y="3448444"/>
            <a:ext cx="188213" cy="288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2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2006890" y="3484302"/>
            <a:ext cx="3760073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000" b="1" dirty="0">
                <a:solidFill>
                  <a:srgbClr val="29DDDA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Design</a:t>
            </a:r>
            <a:r>
              <a:rPr lang="en-US" sz="30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 </a:t>
            </a:r>
            <a:r>
              <a:rPr lang="en-US" sz="3000" b="1" dirty="0">
                <a:solidFill>
                  <a:srgbClr val="29DDDA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&amp; Prototyping</a:t>
            </a:r>
            <a:endParaRPr lang="en-US" sz="3000" dirty="0">
              <a:solidFill>
                <a:srgbClr val="29DDD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1198871" y="4659762"/>
            <a:ext cx="740569" cy="30480"/>
          </a:xfrm>
          <a:prstGeom prst="roundRect">
            <a:avLst>
              <a:gd name="adj" fmla="val 1215000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en-IE"/>
          </a:p>
        </p:txBody>
      </p:sp>
      <p:sp>
        <p:nvSpPr>
          <p:cNvPr id="14" name="Shape 11"/>
          <p:cNvSpPr/>
          <p:nvPr/>
        </p:nvSpPr>
        <p:spPr>
          <a:xfrm>
            <a:off x="673924" y="439734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sp>
        <p:nvSpPr>
          <p:cNvPr id="15" name="Text 12"/>
          <p:cNvSpPr/>
          <p:nvPr/>
        </p:nvSpPr>
        <p:spPr>
          <a:xfrm>
            <a:off x="800745" y="4541296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3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2006890" y="4548866"/>
            <a:ext cx="3266432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000" b="1" dirty="0">
                <a:solidFill>
                  <a:srgbClr val="37A7E7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MVP Development</a:t>
            </a:r>
            <a:endParaRPr lang="en-US" sz="3000" dirty="0">
              <a:solidFill>
                <a:srgbClr val="37A7E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1198871" y="5743111"/>
            <a:ext cx="740569" cy="45719"/>
          </a:xfrm>
          <a:prstGeom prst="roundRect">
            <a:avLst>
              <a:gd name="adj" fmla="val 1215000"/>
            </a:avLst>
          </a:prstGeom>
          <a:solidFill>
            <a:srgbClr val="C5D8C4"/>
          </a:solidFill>
          <a:ln/>
        </p:spPr>
        <p:txBody>
          <a:bodyPr/>
          <a:lstStyle/>
          <a:p>
            <a:endParaRPr lang="en-IE"/>
          </a:p>
        </p:txBody>
      </p:sp>
      <p:sp>
        <p:nvSpPr>
          <p:cNvPr id="18" name="Shape 15"/>
          <p:cNvSpPr/>
          <p:nvPr/>
        </p:nvSpPr>
        <p:spPr>
          <a:xfrm>
            <a:off x="673924" y="548069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C5D8C4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sp>
        <p:nvSpPr>
          <p:cNvPr id="19" name="Text 16"/>
          <p:cNvSpPr/>
          <p:nvPr/>
        </p:nvSpPr>
        <p:spPr>
          <a:xfrm>
            <a:off x="839277" y="5633277"/>
            <a:ext cx="214795" cy="291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4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2028075" y="5633277"/>
            <a:ext cx="1356807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000" b="1" dirty="0">
                <a:solidFill>
                  <a:srgbClr val="C5D8C4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Testing</a:t>
            </a:r>
            <a:endParaRPr lang="en-US" sz="3000" dirty="0">
              <a:solidFill>
                <a:srgbClr val="C5D8C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5F1C6C0-604B-269D-0C06-882EDA861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616" y="7641542"/>
            <a:ext cx="1812254" cy="412690"/>
          </a:xfrm>
          <a:prstGeom prst="rect">
            <a:avLst/>
          </a:prstGeom>
        </p:spPr>
      </p:pic>
      <p:sp>
        <p:nvSpPr>
          <p:cNvPr id="23" name="Text 0">
            <a:extLst>
              <a:ext uri="{FF2B5EF4-FFF2-40B4-BE49-F238E27FC236}">
                <a16:creationId xmlns:a16="http://schemas.microsoft.com/office/drawing/2014/main" id="{0317C173-4066-0E5F-DCC4-842C12E16C48}"/>
              </a:ext>
            </a:extLst>
          </p:cNvPr>
          <p:cNvSpPr/>
          <p:nvPr/>
        </p:nvSpPr>
        <p:spPr>
          <a:xfrm>
            <a:off x="6421417" y="574019"/>
            <a:ext cx="568694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400"/>
              </a:lnSpc>
            </a:pPr>
            <a:r>
              <a:rPr lang="en-US" sz="4000" b="1" dirty="0">
                <a:solidFill>
                  <a:srgbClr val="07424D"/>
                </a:solidFill>
                <a:highlight>
                  <a:srgbClr val="B3C6B0"/>
                </a:highlight>
                <a:latin typeface="Aptos Serif" panose="02020604070405020304" pitchFamily="18" charset="0"/>
                <a:ea typeface="Spline Sans Bold" pitchFamily="34" charset="-122"/>
                <a:cs typeface="Aptos Serif" panose="02020604070405020304" pitchFamily="18" charset="0"/>
              </a:rPr>
              <a:t>Future </a:t>
            </a:r>
            <a:r>
              <a:rPr lang="en-US" sz="4000" b="1" dirty="0">
                <a:solidFill>
                  <a:srgbClr val="07424D"/>
                </a:solidFill>
                <a:latin typeface="Aptos Serif" panose="02020604070405020304" pitchFamily="18" charset="0"/>
                <a:ea typeface="Spline Sans Bold" pitchFamily="34" charset="-122"/>
                <a:cs typeface="Aptos Serif" panose="02020604070405020304" pitchFamily="18" charset="0"/>
              </a:rPr>
              <a:t>Implementations</a:t>
            </a:r>
          </a:p>
          <a:p>
            <a:pPr marL="0" indent="0" algn="l">
              <a:lnSpc>
                <a:spcPts val="5400"/>
              </a:lnSpc>
              <a:buNone/>
            </a:pPr>
            <a:endParaRPr lang="en-US" sz="4000" dirty="0">
              <a:solidFill>
                <a:srgbClr val="07424D"/>
              </a:solidFill>
              <a:latin typeface="Aptos Serif" panose="02020604070405020304" pitchFamily="18" charset="0"/>
              <a:cs typeface="Aptos Serif" panose="02020604070405020304" pitchFamily="18" charset="0"/>
            </a:endParaRPr>
          </a:p>
        </p:txBody>
      </p:sp>
      <p:sp>
        <p:nvSpPr>
          <p:cNvPr id="24" name="Shape 1">
            <a:extLst>
              <a:ext uri="{FF2B5EF4-FFF2-40B4-BE49-F238E27FC236}">
                <a16:creationId xmlns:a16="http://schemas.microsoft.com/office/drawing/2014/main" id="{F2ABCADF-4951-1301-60DC-3216C45FDFD6}"/>
              </a:ext>
            </a:extLst>
          </p:cNvPr>
          <p:cNvSpPr/>
          <p:nvPr/>
        </p:nvSpPr>
        <p:spPr>
          <a:xfrm>
            <a:off x="6787333" y="2226925"/>
            <a:ext cx="68588" cy="3250049"/>
          </a:xfrm>
          <a:prstGeom prst="roundRect">
            <a:avLst>
              <a:gd name="adj" fmla="val 1215000"/>
            </a:avLst>
          </a:prstGeom>
          <a:solidFill>
            <a:schemeClr val="bg2">
              <a:alpha val="24000"/>
            </a:schemeClr>
          </a:solidFill>
          <a:ln>
            <a:solidFill>
              <a:srgbClr val="B3C6B0"/>
            </a:solidFill>
          </a:ln>
        </p:spPr>
        <p:txBody>
          <a:bodyPr/>
          <a:lstStyle/>
          <a:p>
            <a:endParaRPr lang="en-IE" dirty="0"/>
          </a:p>
        </p:txBody>
      </p:sp>
      <p:sp>
        <p:nvSpPr>
          <p:cNvPr id="25" name="Shape 2">
            <a:extLst>
              <a:ext uri="{FF2B5EF4-FFF2-40B4-BE49-F238E27FC236}">
                <a16:creationId xmlns:a16="http://schemas.microsoft.com/office/drawing/2014/main" id="{E41A30EF-9B84-EBEC-2AF8-8275B7EA5CAE}"/>
              </a:ext>
            </a:extLst>
          </p:cNvPr>
          <p:cNvSpPr/>
          <p:nvPr/>
        </p:nvSpPr>
        <p:spPr>
          <a:xfrm>
            <a:off x="7081104" y="2019982"/>
            <a:ext cx="782360" cy="45719"/>
          </a:xfrm>
          <a:prstGeom prst="roundRect">
            <a:avLst>
              <a:gd name="adj" fmla="val 1215000"/>
            </a:avLst>
          </a:prstGeom>
          <a:solidFill>
            <a:srgbClr val="B6CAB3"/>
          </a:solidFill>
          <a:ln/>
        </p:spPr>
        <p:txBody>
          <a:bodyPr/>
          <a:lstStyle/>
          <a:p>
            <a:endParaRPr lang="en-IE"/>
          </a:p>
        </p:txBody>
      </p:sp>
      <p:sp>
        <p:nvSpPr>
          <p:cNvPr id="26" name="Shape 3">
            <a:extLst>
              <a:ext uri="{FF2B5EF4-FFF2-40B4-BE49-F238E27FC236}">
                <a16:creationId xmlns:a16="http://schemas.microsoft.com/office/drawing/2014/main" id="{340FFCE4-C033-980C-7981-FD57456E7214}"/>
              </a:ext>
            </a:extLst>
          </p:cNvPr>
          <p:cNvSpPr/>
          <p:nvPr/>
        </p:nvSpPr>
        <p:spPr>
          <a:xfrm>
            <a:off x="6556157" y="177280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B6CAB3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sp>
        <p:nvSpPr>
          <p:cNvPr id="27" name="Text 4">
            <a:extLst>
              <a:ext uri="{FF2B5EF4-FFF2-40B4-BE49-F238E27FC236}">
                <a16:creationId xmlns:a16="http://schemas.microsoft.com/office/drawing/2014/main" id="{5A326143-E934-5372-0F1F-6567EA82F154}"/>
              </a:ext>
            </a:extLst>
          </p:cNvPr>
          <p:cNvSpPr/>
          <p:nvPr/>
        </p:nvSpPr>
        <p:spPr>
          <a:xfrm>
            <a:off x="6745708" y="1924095"/>
            <a:ext cx="174645" cy="253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5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 5">
            <a:extLst>
              <a:ext uri="{FF2B5EF4-FFF2-40B4-BE49-F238E27FC236}">
                <a16:creationId xmlns:a16="http://schemas.microsoft.com/office/drawing/2014/main" id="{0668D534-24AB-F536-FAD1-CC53BE0C5585}"/>
              </a:ext>
            </a:extLst>
          </p:cNvPr>
          <p:cNvSpPr/>
          <p:nvPr/>
        </p:nvSpPr>
        <p:spPr>
          <a:xfrm>
            <a:off x="7904421" y="1885375"/>
            <a:ext cx="3536729" cy="775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IE" sz="3000" b="1" dirty="0">
                <a:solidFill>
                  <a:srgbClr val="0742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Two-Factor 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IE" sz="3000" b="1" dirty="0">
                <a:solidFill>
                  <a:srgbClr val="0742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Authentication</a:t>
            </a:r>
            <a:endParaRPr lang="en-US" sz="3000" b="1" dirty="0">
              <a:solidFill>
                <a:srgbClr val="0742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Shape 6">
            <a:extLst>
              <a:ext uri="{FF2B5EF4-FFF2-40B4-BE49-F238E27FC236}">
                <a16:creationId xmlns:a16="http://schemas.microsoft.com/office/drawing/2014/main" id="{4256944A-9482-0C13-4EB2-CC8412AB18A2}"/>
              </a:ext>
            </a:extLst>
          </p:cNvPr>
          <p:cNvSpPr/>
          <p:nvPr/>
        </p:nvSpPr>
        <p:spPr>
          <a:xfrm>
            <a:off x="7081104" y="3103332"/>
            <a:ext cx="782360" cy="45719"/>
          </a:xfrm>
          <a:prstGeom prst="roundRect">
            <a:avLst>
              <a:gd name="adj" fmla="val 1215000"/>
            </a:avLst>
          </a:prstGeom>
          <a:solidFill>
            <a:srgbClr val="B7CBB4"/>
          </a:solidFill>
          <a:ln/>
        </p:spPr>
        <p:txBody>
          <a:bodyPr/>
          <a:lstStyle/>
          <a:p>
            <a:endParaRPr lang="en-IE"/>
          </a:p>
        </p:txBody>
      </p:sp>
      <p:sp>
        <p:nvSpPr>
          <p:cNvPr id="30" name="Shape 7">
            <a:extLst>
              <a:ext uri="{FF2B5EF4-FFF2-40B4-BE49-F238E27FC236}">
                <a16:creationId xmlns:a16="http://schemas.microsoft.com/office/drawing/2014/main" id="{FC93E9B9-9F69-B654-6CEF-596A5B31BE4F}"/>
              </a:ext>
            </a:extLst>
          </p:cNvPr>
          <p:cNvSpPr/>
          <p:nvPr/>
        </p:nvSpPr>
        <p:spPr>
          <a:xfrm>
            <a:off x="6556157" y="285615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B7CBB4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sp>
        <p:nvSpPr>
          <p:cNvPr id="31" name="Text 8">
            <a:extLst>
              <a:ext uri="{FF2B5EF4-FFF2-40B4-BE49-F238E27FC236}">
                <a16:creationId xmlns:a16="http://schemas.microsoft.com/office/drawing/2014/main" id="{54F1C5F1-3201-C1A7-D7AC-FBC7E1664C78}"/>
              </a:ext>
            </a:extLst>
          </p:cNvPr>
          <p:cNvSpPr/>
          <p:nvPr/>
        </p:nvSpPr>
        <p:spPr>
          <a:xfrm>
            <a:off x="6745708" y="3009314"/>
            <a:ext cx="174704" cy="248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6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 9">
            <a:extLst>
              <a:ext uri="{FF2B5EF4-FFF2-40B4-BE49-F238E27FC236}">
                <a16:creationId xmlns:a16="http://schemas.microsoft.com/office/drawing/2014/main" id="{8C5C002A-179A-FFE9-BA78-A227E358F85D}"/>
              </a:ext>
            </a:extLst>
          </p:cNvPr>
          <p:cNvSpPr/>
          <p:nvPr/>
        </p:nvSpPr>
        <p:spPr>
          <a:xfrm>
            <a:off x="7892032" y="4094577"/>
            <a:ext cx="1748779" cy="66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IE" sz="3000" b="1" dirty="0">
                <a:solidFill>
                  <a:srgbClr val="0742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Real-time 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IE" sz="3000" b="1" dirty="0">
                <a:solidFill>
                  <a:srgbClr val="0742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alerts</a:t>
            </a:r>
            <a:endParaRPr lang="en-US" sz="3000" b="1" dirty="0">
              <a:solidFill>
                <a:srgbClr val="0742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Shape 10">
            <a:extLst>
              <a:ext uri="{FF2B5EF4-FFF2-40B4-BE49-F238E27FC236}">
                <a16:creationId xmlns:a16="http://schemas.microsoft.com/office/drawing/2014/main" id="{C3BDF4D1-C8C8-1C36-2E3B-BE93DF1DD201}"/>
              </a:ext>
            </a:extLst>
          </p:cNvPr>
          <p:cNvSpPr/>
          <p:nvPr/>
        </p:nvSpPr>
        <p:spPr>
          <a:xfrm>
            <a:off x="7081103" y="4201919"/>
            <a:ext cx="806563" cy="45719"/>
          </a:xfrm>
          <a:prstGeom prst="roundRect">
            <a:avLst>
              <a:gd name="adj" fmla="val 1215000"/>
            </a:avLst>
          </a:prstGeom>
          <a:solidFill>
            <a:srgbClr val="B6CAB3"/>
          </a:solidFill>
          <a:ln/>
        </p:spPr>
        <p:txBody>
          <a:bodyPr/>
          <a:lstStyle/>
          <a:p>
            <a:endParaRPr lang="en-IE"/>
          </a:p>
        </p:txBody>
      </p:sp>
      <p:sp>
        <p:nvSpPr>
          <p:cNvPr id="34" name="Shape 11">
            <a:extLst>
              <a:ext uri="{FF2B5EF4-FFF2-40B4-BE49-F238E27FC236}">
                <a16:creationId xmlns:a16="http://schemas.microsoft.com/office/drawing/2014/main" id="{3302F7DD-DCE7-DD69-F7B6-62C7E73F6EB3}"/>
              </a:ext>
            </a:extLst>
          </p:cNvPr>
          <p:cNvSpPr/>
          <p:nvPr/>
        </p:nvSpPr>
        <p:spPr>
          <a:xfrm>
            <a:off x="6556157" y="393950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B6CAB3"/>
            </a:solidFill>
            <a:prstDash val="solid"/>
          </a:ln>
        </p:spPr>
        <p:txBody>
          <a:bodyPr/>
          <a:lstStyle/>
          <a:p>
            <a:endParaRPr lang="en-IE"/>
          </a:p>
        </p:txBody>
      </p:sp>
      <p:sp>
        <p:nvSpPr>
          <p:cNvPr id="35" name="Text 12">
            <a:extLst>
              <a:ext uri="{FF2B5EF4-FFF2-40B4-BE49-F238E27FC236}">
                <a16:creationId xmlns:a16="http://schemas.microsoft.com/office/drawing/2014/main" id="{A016E338-ED46-6F43-B5AD-36B4C7E30719}"/>
              </a:ext>
            </a:extLst>
          </p:cNvPr>
          <p:cNvSpPr/>
          <p:nvPr/>
        </p:nvSpPr>
        <p:spPr>
          <a:xfrm>
            <a:off x="6753387" y="4094577"/>
            <a:ext cx="167025" cy="252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7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 13">
            <a:extLst>
              <a:ext uri="{FF2B5EF4-FFF2-40B4-BE49-F238E27FC236}">
                <a16:creationId xmlns:a16="http://schemas.microsoft.com/office/drawing/2014/main" id="{082ED20A-E26A-C96E-9585-1C4F3294B943}"/>
              </a:ext>
            </a:extLst>
          </p:cNvPr>
          <p:cNvSpPr/>
          <p:nvPr/>
        </p:nvSpPr>
        <p:spPr>
          <a:xfrm>
            <a:off x="7891429" y="5200270"/>
            <a:ext cx="1047790" cy="66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000" b="1" dirty="0">
                <a:solidFill>
                  <a:srgbClr val="0742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Payslip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3000" b="1" dirty="0">
                <a:solidFill>
                  <a:srgbClr val="0742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Scanner</a:t>
            </a:r>
          </a:p>
        </p:txBody>
      </p:sp>
      <p:sp>
        <p:nvSpPr>
          <p:cNvPr id="40" name="Text 17">
            <a:extLst>
              <a:ext uri="{FF2B5EF4-FFF2-40B4-BE49-F238E27FC236}">
                <a16:creationId xmlns:a16="http://schemas.microsoft.com/office/drawing/2014/main" id="{41594100-71D7-C0D1-0235-20BBDACB4CAF}"/>
              </a:ext>
            </a:extLst>
          </p:cNvPr>
          <p:cNvSpPr/>
          <p:nvPr/>
        </p:nvSpPr>
        <p:spPr>
          <a:xfrm>
            <a:off x="7904422" y="5113820"/>
            <a:ext cx="104779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2150" dirty="0"/>
          </a:p>
        </p:txBody>
      </p:sp>
      <p:sp>
        <p:nvSpPr>
          <p:cNvPr id="43" name="Shape 14">
            <a:extLst>
              <a:ext uri="{FF2B5EF4-FFF2-40B4-BE49-F238E27FC236}">
                <a16:creationId xmlns:a16="http://schemas.microsoft.com/office/drawing/2014/main" id="{B46A35AC-9198-4041-FD38-03D813EBE0A8}"/>
              </a:ext>
            </a:extLst>
          </p:cNvPr>
          <p:cNvSpPr/>
          <p:nvPr/>
        </p:nvSpPr>
        <p:spPr>
          <a:xfrm>
            <a:off x="7101243" y="5330269"/>
            <a:ext cx="762221" cy="45719"/>
          </a:xfrm>
          <a:prstGeom prst="roundRect">
            <a:avLst>
              <a:gd name="adj" fmla="val 1215000"/>
            </a:avLst>
          </a:prstGeom>
          <a:solidFill>
            <a:srgbClr val="B6CBB6"/>
          </a:solidFill>
          <a:ln/>
        </p:spPr>
        <p:txBody>
          <a:bodyPr/>
          <a:lstStyle/>
          <a:p>
            <a:endParaRPr lang="en-IE">
              <a:solidFill>
                <a:srgbClr val="B6CBB6"/>
              </a:solidFill>
            </a:endParaRPr>
          </a:p>
        </p:txBody>
      </p:sp>
      <p:sp>
        <p:nvSpPr>
          <p:cNvPr id="44" name="Shape 15">
            <a:extLst>
              <a:ext uri="{FF2B5EF4-FFF2-40B4-BE49-F238E27FC236}">
                <a16:creationId xmlns:a16="http://schemas.microsoft.com/office/drawing/2014/main" id="{6E7BEC7E-D9AA-572E-F091-74C7BE9FD024}"/>
              </a:ext>
            </a:extLst>
          </p:cNvPr>
          <p:cNvSpPr/>
          <p:nvPr/>
        </p:nvSpPr>
        <p:spPr>
          <a:xfrm>
            <a:off x="6556157" y="506785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B6CBB6"/>
            </a:solidFill>
            <a:prstDash val="solid"/>
          </a:ln>
        </p:spPr>
        <p:txBody>
          <a:bodyPr/>
          <a:lstStyle/>
          <a:p>
            <a:endParaRPr lang="en-US" sz="2550" b="1" dirty="0">
              <a:solidFill>
                <a:srgbClr val="E0E4E6"/>
              </a:solidFill>
              <a:ea typeface="Spline Sans Bold" pitchFamily="34" charset="-122"/>
              <a:cs typeface="Spline Sans Bold" pitchFamily="34" charset="-120"/>
            </a:endParaRPr>
          </a:p>
        </p:txBody>
      </p:sp>
      <p:sp>
        <p:nvSpPr>
          <p:cNvPr id="48" name="Text 12">
            <a:extLst>
              <a:ext uri="{FF2B5EF4-FFF2-40B4-BE49-F238E27FC236}">
                <a16:creationId xmlns:a16="http://schemas.microsoft.com/office/drawing/2014/main" id="{E8235D75-85D1-D61F-400D-6EA47D4422F0}"/>
              </a:ext>
            </a:extLst>
          </p:cNvPr>
          <p:cNvSpPr/>
          <p:nvPr/>
        </p:nvSpPr>
        <p:spPr>
          <a:xfrm>
            <a:off x="6749517" y="5219405"/>
            <a:ext cx="167025" cy="252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8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6E20B6E-F309-F85F-9B2A-B89018639E23}"/>
              </a:ext>
            </a:extLst>
          </p:cNvPr>
          <p:cNvSpPr txBox="1"/>
          <p:nvPr/>
        </p:nvSpPr>
        <p:spPr>
          <a:xfrm>
            <a:off x="7819495" y="2956573"/>
            <a:ext cx="2890789" cy="78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IE" sz="3000" b="1" dirty="0">
                <a:solidFill>
                  <a:srgbClr val="0742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PDF document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IE" sz="3000" b="1" dirty="0">
                <a:solidFill>
                  <a:srgbClr val="0742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864037" y="444531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12" name="Picture 11" descr="A dog with its mouth open">
            <a:extLst>
              <a:ext uri="{FF2B5EF4-FFF2-40B4-BE49-F238E27FC236}">
                <a16:creationId xmlns:a16="http://schemas.microsoft.com/office/drawing/2014/main" id="{3E3AF9C3-C2C5-3928-760D-36A96CFF7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F2092B3-9484-587C-CAEC-FBC0CF7AF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4543" y="5329510"/>
            <a:ext cx="3973087" cy="90475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365</Words>
  <Application>Microsoft Office PowerPoint</Application>
  <PresentationFormat>Custom</PresentationFormat>
  <Paragraphs>95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Barlow</vt:lpstr>
      <vt:lpstr>Arial</vt:lpstr>
      <vt:lpstr>Spline Sans Bold</vt:lpstr>
      <vt:lpstr>Century Schoolbook</vt:lpstr>
      <vt:lpstr>Aptos 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Filipe Lutz Mariano</cp:lastModifiedBy>
  <cp:revision>17</cp:revision>
  <dcterms:created xsi:type="dcterms:W3CDTF">2025-04-09T10:19:58Z</dcterms:created>
  <dcterms:modified xsi:type="dcterms:W3CDTF">2025-04-09T16:09:45Z</dcterms:modified>
</cp:coreProperties>
</file>